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57" r:id="rId2"/>
    <p:sldId id="361" r:id="rId3"/>
    <p:sldId id="362" r:id="rId4"/>
    <p:sldId id="363" r:id="rId5"/>
    <p:sldId id="364" r:id="rId6"/>
    <p:sldId id="366" r:id="rId7"/>
    <p:sldId id="365" r:id="rId8"/>
    <p:sldId id="367" r:id="rId9"/>
    <p:sldId id="369" r:id="rId10"/>
    <p:sldId id="371" r:id="rId11"/>
    <p:sldId id="368" r:id="rId12"/>
    <p:sldId id="372" r:id="rId13"/>
    <p:sldId id="376" r:id="rId14"/>
    <p:sldId id="373" r:id="rId15"/>
    <p:sldId id="374" r:id="rId16"/>
    <p:sldId id="375" r:id="rId17"/>
    <p:sldId id="377" r:id="rId18"/>
    <p:sldId id="379" r:id="rId19"/>
    <p:sldId id="378" r:id="rId20"/>
    <p:sldId id="382" r:id="rId21"/>
    <p:sldId id="385" r:id="rId22"/>
    <p:sldId id="384" r:id="rId23"/>
    <p:sldId id="380" r:id="rId24"/>
    <p:sldId id="386" r:id="rId25"/>
    <p:sldId id="389" r:id="rId26"/>
    <p:sldId id="387" r:id="rId27"/>
    <p:sldId id="3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9/6" id="{FA4F0D47-2C0D-4DC9-8977-C733A290B704}">
          <p14:sldIdLst>
            <p14:sldId id="357"/>
            <p14:sldId id="361"/>
            <p14:sldId id="362"/>
            <p14:sldId id="363"/>
            <p14:sldId id="364"/>
            <p14:sldId id="366"/>
            <p14:sldId id="365"/>
          </p14:sldIdLst>
        </p14:section>
        <p14:section name="9/13" id="{F874AAA9-E0A7-491C-8E61-A71D5990C511}">
          <p14:sldIdLst>
            <p14:sldId id="367"/>
            <p14:sldId id="369"/>
            <p14:sldId id="371"/>
            <p14:sldId id="368"/>
            <p14:sldId id="372"/>
            <p14:sldId id="376"/>
            <p14:sldId id="373"/>
            <p14:sldId id="374"/>
            <p14:sldId id="375"/>
            <p14:sldId id="377"/>
          </p14:sldIdLst>
        </p14:section>
        <p14:section name="9/20" id="{58006661-51D5-4FD5-AF52-3B9493C3C6B8}">
          <p14:sldIdLst>
            <p14:sldId id="379"/>
            <p14:sldId id="378"/>
            <p14:sldId id="382"/>
            <p14:sldId id="385"/>
            <p14:sldId id="384"/>
            <p14:sldId id="380"/>
            <p14:sldId id="386"/>
            <p14:sldId id="389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7030A0"/>
    <a:srgbClr val="4472C4"/>
    <a:srgbClr val="FFFFFF"/>
    <a:srgbClr val="FFC000"/>
    <a:srgbClr val="002060"/>
    <a:srgbClr val="CFD5EA"/>
    <a:srgbClr val="00B050"/>
    <a:srgbClr val="E74C3C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1" autoAdjust="0"/>
    <p:restoredTop sz="96529" autoAdjust="0"/>
  </p:normalViewPr>
  <p:slideViewPr>
    <p:cSldViewPr snapToGrid="0">
      <p:cViewPr>
        <p:scale>
          <a:sx n="100" d="100"/>
          <a:sy n="100" d="100"/>
        </p:scale>
        <p:origin x="3116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Empty column counts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[活頁簿1]工作表1!$H$4</c:f>
              <c:strCache>
                <c:ptCount val="1"/>
                <c:pt idx="0">
                  <c:v>shape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[活頁簿1]工作表1!$H$5:$H$38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80-4D10-8E21-1C66B46A87A7}"/>
            </c:ext>
          </c:extLst>
        </c:ser>
        <c:ser>
          <c:idx val="1"/>
          <c:order val="1"/>
          <c:tx>
            <c:strRef>
              <c:f>[活頁簿1]工作表1!$I$4</c:f>
              <c:strCache>
                <c:ptCount val="1"/>
                <c:pt idx="0">
                  <c:v>shape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[活頁簿1]工作表1!$I$5:$I$38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4</c:v>
                </c:pt>
                <c:pt idx="29">
                  <c:v>4</c:v>
                </c:pt>
                <c:pt idx="30">
                  <c:v>5</c:v>
                </c:pt>
                <c:pt idx="31">
                  <c:v>4</c:v>
                </c:pt>
                <c:pt idx="32">
                  <c:v>5</c:v>
                </c:pt>
                <c:pt idx="3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80-4D10-8E21-1C66B46A87A7}"/>
            </c:ext>
          </c:extLst>
        </c:ser>
        <c:ser>
          <c:idx val="2"/>
          <c:order val="2"/>
          <c:tx>
            <c:strRef>
              <c:f>[活頁簿1]工作表1!$J$4</c:f>
              <c:strCache>
                <c:ptCount val="1"/>
                <c:pt idx="0">
                  <c:v>shape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[活頁簿1]工作表1!$J$5:$J$38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5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80-4D10-8E21-1C66B46A8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851408"/>
        <c:axId val="53851952"/>
      </c:lineChart>
      <c:catAx>
        <c:axId val="5385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Binary Features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51952"/>
        <c:crosses val="autoZero"/>
        <c:auto val="1"/>
        <c:lblAlgn val="ctr"/>
        <c:lblOffset val="100"/>
        <c:noMultiLvlLbl val="0"/>
      </c:catAx>
      <c:valAx>
        <c:axId val="5385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5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063648293963233E-2"/>
          <c:y val="9.4188503234720625E-2"/>
          <c:w val="0.5236502624671916"/>
          <c:h val="3.69330636689248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08B55-4B1A-4E0A-A383-4812071FEBF5}" type="datetimeFigureOut">
              <a:rPr lang="zh-TW" altLang="en-US" smtClean="0"/>
              <a:t>2022/9/21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2B3E9-0D97-4CE8-B0DF-442F44951F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8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6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Recall, </a:t>
            </a:r>
            <a:r>
              <a:rPr lang="en-US" altLang="zh-TW" dirty="0" err="1"/>
              <a:t>percision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68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Pca</a:t>
            </a:r>
            <a:r>
              <a:rPr lang="en-US" altLang="zh-TW" dirty="0"/>
              <a:t> abs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26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24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663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0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Drop zero column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5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34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Check fitness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zero column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Drop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Wave 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67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83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94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287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Binary k-means </a:t>
            </a:r>
          </a:p>
          <a:p>
            <a:r>
              <a:rPr lang="en-US" altLang="zh-TW" dirty="0"/>
              <a:t>Inter-class correlation ICC</a:t>
            </a:r>
          </a:p>
          <a:p>
            <a:r>
              <a:rPr lang="en-US" altLang="zh-TW" dirty="0"/>
              <a:t>Binary correlation</a:t>
            </a:r>
          </a:p>
          <a:p>
            <a:r>
              <a:rPr lang="en-US" altLang="zh-TW" dirty="0"/>
              <a:t>Grouping methods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05115-1F89-48A9-9693-7E2CE24DF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7B9E8D-0733-4C54-91BC-6F02C1BF4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20E5CE-106D-4E26-A3FF-765B47CF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B53564-D03E-4C03-9602-2330CF31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2E541-C757-4444-A313-FB2AB850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7D48B-CC30-4E7F-9D68-6D8CFD20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A10C1A-1351-4CF5-8024-EE233D347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5F5F23-E9D4-4BBA-844F-85F3C645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2274FD-5A37-4662-853D-4C31600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403434-60D4-4E98-91EC-FD39AC0B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7B68110-5486-48FA-9709-B8CC873EA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CEAB1D-E21E-413E-855A-BB67528DB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CEFF2-7214-4E4B-8A3D-50A58FDF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6F4D59-3955-4003-87C1-C950E97A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CFA00-3F99-4451-B239-4ACF3468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FCFCC-AEDB-4BAE-9D79-EAF2DA89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7D77D7-482D-4193-B81D-4ED05014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DB998D-3CD6-461B-9509-40ED047D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9353D-4B7D-44FF-AAF5-9D4CE36A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E2EB6-5446-485E-83F8-70A7C2DF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3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025D-14D6-44CA-930F-E8411105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F0F15A-584F-4DD7-92C7-5A22EB23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EC6023-49A0-49D9-B7F0-B2C68D2B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C24DCC-490F-4BEE-AC47-8D9F2C88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55BE43-5F47-4EAA-836E-FB958242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35098-E783-4BB1-BABF-34307B5B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3998A-B449-4129-B64E-96232D9F9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6231DD-B15D-42F4-BC35-599A04F03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38D68E-C83D-4DC1-A1BC-4C595148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6FC1E7-B82B-41D0-A870-0D6C0635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4377EC-55A9-4246-8EF5-079FD664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F2463-F079-4F72-B34B-0A02C66B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AC2D2E-C18D-4BE8-B09E-F0EB7295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875B87-88B1-43F8-9A43-D1734D9D5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71FD15-7F80-4E99-9321-58A196A6F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2F478C-5958-40C5-81E2-DE54E6B76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6D93A0-1269-46D7-BECD-E334F0DC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9D9976-A51D-4322-89C2-564491D1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2BF754-48D7-4B1F-A618-638DB7FD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E340-7B79-43A2-8FCB-932FCB51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4EF612-13BE-446F-B6CD-FF8E3354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9C8757-09A7-4E4C-9A09-3B0EB432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2D83CA-F2C8-4876-95E3-680C420A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3B6499-F920-4BA1-A77C-02828F11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8649FC8-9C33-4EAD-8253-4AEDAF70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C1177-CE78-4606-9C76-3FCAAE95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55A6D-9CF6-4205-9331-436678AD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69594C-1600-4F8D-ADAF-302140A8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C94B1-AEEB-42D7-BD29-5574C1736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0FE8DF-4C02-4F87-B04E-E271D7C9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FDCF1E-40EF-4048-ADB4-BD1715C7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D331F7-2611-47CC-8AEC-BA04F031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2ABC-6DE8-485C-899D-4B3B62C2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5EF10A3-5639-4066-843A-A94CCF154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656372-0581-43C8-B061-EA7761BDC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528442-03D7-4DEF-A0DB-8B5AFD04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51AFB0-60D7-465C-AEFD-FBBF4685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C128F-693E-414D-8994-EF9B82E9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9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893F0B-7D98-4445-8E32-1107E0BA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197CDE-2366-4E29-99B4-89024847A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F381AF-54C7-4825-8F57-77EC6730B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CB213-D9FA-458B-89FB-3EF41A0384E7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DC052-1021-483D-B129-360194DC3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A5741C-C8D1-4A31-9F89-29F4A30D2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 comparison between different columns groups and sorting methods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Compare </a:t>
            </a:r>
            <a:r>
              <a:rPr lang="en-US" altLang="zh-TW" dirty="0">
                <a:solidFill>
                  <a:srgbClr val="00B050"/>
                </a:solidFill>
                <a:sym typeface="Wingdings" panose="05000000000000000000" pitchFamily="2" charset="2"/>
              </a:rPr>
              <a:t>supervise</a:t>
            </a:r>
            <a:r>
              <a:rPr lang="en-US" altLang="zh-TW" dirty="0">
                <a:sym typeface="Wingdings" panose="05000000000000000000" pitchFamily="2" charset="2"/>
              </a:rPr>
              <a:t> &amp; </a:t>
            </a:r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unsupervised</a:t>
            </a:r>
            <a:r>
              <a:rPr lang="en-US" altLang="zh-TW" dirty="0">
                <a:sym typeface="Wingdings" panose="05000000000000000000" pitchFamily="2" charset="2"/>
              </a:rPr>
              <a:t> encoder together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Checking 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empty column </a:t>
            </a:r>
            <a:r>
              <a:rPr lang="en-US" altLang="zh-TW" dirty="0">
                <a:sym typeface="Wingdings" panose="05000000000000000000" pitchFamily="2" charset="2"/>
              </a:rPr>
              <a:t>while slicing continuous data to binary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 </a:t>
            </a:r>
            <a:r>
              <a:rPr lang="en-US" altLang="zh-TW" dirty="0">
                <a:solidFill>
                  <a:srgbClr val="7030A0"/>
                </a:solidFill>
              </a:rPr>
              <a:t>axis-rearrange method</a:t>
            </a:r>
            <a:r>
              <a:rPr lang="en-US" altLang="zh-TW" dirty="0"/>
              <a:t> to level the categorical variable range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Considering PCA in selecting columns groups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/>
              <a:t> </a:t>
            </a:r>
            <a:r>
              <a:rPr lang="en-US" altLang="zh-TW" dirty="0"/>
              <a:t>Considering different data generation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New fitness function for GA encoder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390132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7660695-844A-48F2-8032-8C1E66245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31" y="1192934"/>
            <a:ext cx="6989644" cy="5583382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88EC901-B9AF-42E7-A64F-3392B363F3D3}"/>
              </a:ext>
            </a:extLst>
          </p:cNvPr>
          <p:cNvGrpSpPr/>
          <p:nvPr/>
        </p:nvGrpSpPr>
        <p:grpSpPr>
          <a:xfrm>
            <a:off x="4591050" y="3893416"/>
            <a:ext cx="5305425" cy="1790700"/>
            <a:chOff x="4581525" y="3905250"/>
            <a:chExt cx="5305425" cy="17907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8CC1FF-0E50-4AC7-A776-B516BD56260D}"/>
                </a:ext>
              </a:extLst>
            </p:cNvPr>
            <p:cNvSpPr/>
            <p:nvPr/>
          </p:nvSpPr>
          <p:spPr>
            <a:xfrm>
              <a:off x="4581525" y="4838700"/>
              <a:ext cx="3038475" cy="857250"/>
            </a:xfrm>
            <a:prstGeom prst="rect">
              <a:avLst/>
            </a:pr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3AACE1F-202A-47D9-ABFB-EA4552928167}"/>
                </a:ext>
              </a:extLst>
            </p:cNvPr>
            <p:cNvSpPr/>
            <p:nvPr/>
          </p:nvSpPr>
          <p:spPr>
            <a:xfrm>
              <a:off x="6200774" y="3905250"/>
              <a:ext cx="1419225" cy="85725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F40D20-2B5A-4E89-96E2-FB6C819336DC}"/>
                </a:ext>
              </a:extLst>
            </p:cNvPr>
            <p:cNvSpPr/>
            <p:nvPr/>
          </p:nvSpPr>
          <p:spPr>
            <a:xfrm>
              <a:off x="8148051" y="4838700"/>
              <a:ext cx="1738899" cy="857250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B9B4B13E-EFE5-4926-8114-63DFA70C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flowchart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BEFF6C9-DAAC-4C44-AA05-4777373C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12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columns randomly until no </a:t>
            </a:r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Collinearity</a:t>
            </a:r>
            <a:r>
              <a:rPr lang="en-US" altLang="zh-TW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</a:t>
            </a:r>
            <a:r>
              <a:rPr lang="en-US" altLang="zh-TW" sz="2000" dirty="0">
                <a:solidFill>
                  <a:srgbClr val="00B0F0"/>
                </a:solidFill>
              </a:rPr>
              <a:t>zero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Rearrange data </a:t>
            </a:r>
            <a:r>
              <a:rPr lang="en-US" altLang="zh-TW" sz="2000" dirty="0">
                <a:solidFill>
                  <a:srgbClr val="7030A0"/>
                </a:solidFill>
              </a:rPr>
              <a:t>range</a:t>
            </a:r>
            <a:r>
              <a:rPr lang="en-US" altLang="zh-TW" sz="2000" dirty="0"/>
              <a:t> (categorical </a:t>
            </a:r>
            <a:r>
              <a:rPr lang="en-US" altLang="zh-TW" sz="2000" dirty="0">
                <a:sym typeface="Wingdings" panose="05000000000000000000" pitchFamily="2" charset="2"/>
              </a:rPr>
              <a:t> grid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033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 axis range (gird vs. categorical)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7" y="2643212"/>
            <a:ext cx="11768225" cy="37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9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0CFF3-0556-4E97-AD9E-F412E206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694AB-5B1D-46A4-BF20-7BDD8D33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EBAF07-FA64-4F77-A6F4-BBD35B46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70934"/>
            <a:ext cx="10972800" cy="32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3" y="1690688"/>
            <a:ext cx="3392910" cy="51101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42" y="1643201"/>
            <a:ext cx="3395069" cy="51101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996" y="1597777"/>
            <a:ext cx="2288286" cy="24947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256" y="4245954"/>
            <a:ext cx="2378806" cy="21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3E5DDE-3635-4858-BAAB-2AEE2205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5532"/>
            <a:ext cx="10515600" cy="52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5DE9B-733C-48FB-B308-31AEAF6C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86934"/>
            <a:ext cx="10769600" cy="52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5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917A0-CBB4-4533-96B6-74A8C6D2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9259A9-BB79-4EC3-B4B3-A194AA61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972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Grouping methods</a:t>
            </a:r>
          </a:p>
          <a:p>
            <a:pPr lvl="1"/>
            <a:r>
              <a:rPr lang="en-US" altLang="zh-TW" sz="2000" dirty="0"/>
              <a:t>Binary k-means </a:t>
            </a:r>
          </a:p>
          <a:p>
            <a:pPr lvl="1"/>
            <a:r>
              <a:rPr lang="en-US" altLang="zh-TW" sz="2000" dirty="0"/>
              <a:t>Inter-class correlation ICC</a:t>
            </a:r>
          </a:p>
          <a:p>
            <a:pPr lvl="1"/>
            <a:r>
              <a:rPr lang="en-US" altLang="zh-TW" sz="2000" dirty="0"/>
              <a:t>Binary correlation</a:t>
            </a:r>
          </a:p>
          <a:p>
            <a:r>
              <a:rPr lang="en-US" altLang="zh-TW" sz="2400" dirty="0"/>
              <a:t>Classification</a:t>
            </a:r>
          </a:p>
          <a:p>
            <a:pPr lvl="1"/>
            <a:r>
              <a:rPr lang="en-US" altLang="zh-TW" sz="2000" dirty="0"/>
              <a:t>Recall, precision</a:t>
            </a:r>
          </a:p>
          <a:p>
            <a:pPr lvl="1"/>
            <a:r>
              <a:rPr lang="en-US" altLang="zh-TW" sz="2000" dirty="0"/>
              <a:t>Overlap transform</a:t>
            </a:r>
          </a:p>
          <a:p>
            <a:r>
              <a:rPr lang="en-US" altLang="zh-TW" sz="2400" dirty="0"/>
              <a:t>PCA</a:t>
            </a:r>
          </a:p>
          <a:p>
            <a:pPr lvl="1"/>
            <a:r>
              <a:rPr lang="en-US" altLang="zh-TW" sz="2000" dirty="0"/>
              <a:t>Abs(weight)</a:t>
            </a:r>
          </a:p>
          <a:p>
            <a:r>
              <a:rPr lang="en-US" altLang="zh-TW" sz="2400" dirty="0"/>
              <a:t>GA</a:t>
            </a:r>
          </a:p>
          <a:p>
            <a:pPr lvl="1"/>
            <a:r>
              <a:rPr lang="en-US" altLang="zh-TW" sz="2000" dirty="0"/>
              <a:t>Fitness</a:t>
            </a:r>
          </a:p>
          <a:p>
            <a:pPr lvl="1"/>
            <a:r>
              <a:rPr lang="en-US" altLang="zh-TW" sz="2000" dirty="0"/>
              <a:t>Build GA model on each group</a:t>
            </a:r>
            <a:endParaRPr lang="zh-TW" altLang="en-US" sz="20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55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PCA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by ABS(weights)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Record F1, Recall, and precision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Overlap transform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Grouped </a:t>
            </a:r>
            <a:r>
              <a:rPr lang="en-US" altLang="zh-TW" dirty="0" err="1"/>
              <a:t>Dataframe</a:t>
            </a:r>
            <a:r>
              <a:rPr lang="en-US" altLang="zh-TW" dirty="0"/>
              <a:t> read-in</a:t>
            </a:r>
          </a:p>
          <a:p>
            <a:pPr lvl="2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minor fix</a:t>
            </a:r>
          </a:p>
        </p:txBody>
      </p:sp>
    </p:spTree>
    <p:extLst>
      <p:ext uri="{BB962C8B-B14F-4D97-AF65-F5344CB8AC3E}">
        <p14:creationId xmlns:p14="http://schemas.microsoft.com/office/powerpoint/2010/main" val="342015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27BB39B-9475-4642-B2CF-EFCFB92E8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67520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Grouping columns by binary correlation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Rearrange column value with type knowledge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Another supervise method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9ECEE33-0D2B-42B5-84DD-2C8297B0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new approaches</a:t>
            </a:r>
          </a:p>
        </p:txBody>
      </p:sp>
    </p:spTree>
    <p:extLst>
      <p:ext uri="{BB962C8B-B14F-4D97-AF65-F5344CB8AC3E}">
        <p14:creationId xmlns:p14="http://schemas.microsoft.com/office/powerpoint/2010/main" val="282208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920798"/>
              </p:ext>
            </p:extLst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947831"/>
              </p:ext>
            </p:extLst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246765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1A5EAE-C975-48F3-AC31-CA707150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98" y="554477"/>
            <a:ext cx="7445154" cy="5938398"/>
          </a:xfrm>
        </p:spPr>
      </p:pic>
    </p:spTree>
    <p:extLst>
      <p:ext uri="{BB962C8B-B14F-4D97-AF65-F5344CB8AC3E}">
        <p14:creationId xmlns:p14="http://schemas.microsoft.com/office/powerpoint/2010/main" val="311207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263492" y="525876"/>
          <a:ext cx="2103120" cy="1522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1430593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4332E-66A6-4F75-AF77-42F50DBA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Correlation columns grouping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3" y="2555089"/>
            <a:ext cx="3725929" cy="37528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4" y="2457450"/>
            <a:ext cx="3793913" cy="385052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2248"/>
              </p:ext>
            </p:extLst>
          </p:nvPr>
        </p:nvGraphicFramePr>
        <p:xfrm>
          <a:off x="738448" y="2378075"/>
          <a:ext cx="7192703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725">
                  <a:extLst>
                    <a:ext uri="{9D8B030D-6E8A-4147-A177-3AD203B41FA5}">
                      <a16:colId xmlns:a16="http://schemas.microsoft.com/office/drawing/2014/main" val="1834441068"/>
                    </a:ext>
                  </a:extLst>
                </a:gridCol>
                <a:gridCol w="995244">
                  <a:extLst>
                    <a:ext uri="{9D8B030D-6E8A-4147-A177-3AD203B41FA5}">
                      <a16:colId xmlns:a16="http://schemas.microsoft.com/office/drawing/2014/main" val="1169547615"/>
                    </a:ext>
                  </a:extLst>
                </a:gridCol>
                <a:gridCol w="3021734">
                  <a:extLst>
                    <a:ext uri="{9D8B030D-6E8A-4147-A177-3AD203B41FA5}">
                      <a16:colId xmlns:a16="http://schemas.microsoft.com/office/drawing/2014/main" val="248253199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Initial</a:t>
                      </a:r>
                      <a:r>
                        <a:rPr lang="en-US" sz="1500" baseline="0" dirty="0" smtClean="0"/>
                        <a:t> correlation map</a:t>
                      </a:r>
                      <a:endParaRPr lang="en-US" sz="1500" dirty="0"/>
                    </a:p>
                  </a:txBody>
                  <a:tcPr marL="76722" marR="76722" marT="38361" marB="38361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722" marR="76722" marT="38361" marB="3836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After</a:t>
                      </a:r>
                      <a:r>
                        <a:rPr lang="en-US" sz="1500" baseline="0" dirty="0" smtClean="0"/>
                        <a:t> c</a:t>
                      </a:r>
                      <a:r>
                        <a:rPr lang="en-US" sz="1500" dirty="0" smtClean="0"/>
                        <a:t>lustering</a:t>
                      </a:r>
                    </a:p>
                  </a:txBody>
                  <a:tcPr marL="76722" marR="76722" marT="38361" marB="3836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22924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457450"/>
            <a:ext cx="3699262" cy="35040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High correlations within a cluster improve the score</a:t>
            </a:r>
            <a:r>
              <a:rPr lang="en-US" altLang="zh-TW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smtClean="0"/>
              <a:t> </a:t>
            </a:r>
            <a:r>
              <a:rPr lang="en-US" altLang="zh-TW" sz="2000" dirty="0"/>
              <a:t>High correlations between clusters decease the score.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3891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54F6077-05B4-4F48-B313-A66D755C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399242"/>
              </p:ext>
            </p:extLst>
          </p:nvPr>
        </p:nvGraphicFramePr>
        <p:xfrm>
          <a:off x="1005177" y="3934422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7BC3A17F-A6A1-4AA5-B001-BC0CDEC7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015666"/>
              </p:ext>
            </p:extLst>
          </p:nvPr>
        </p:nvGraphicFramePr>
        <p:xfrm>
          <a:off x="1005177" y="1356733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zh-TW" altLang="en-US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754538"/>
            <a:ext cx="3699262" cy="32069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dirty="0"/>
              <a:t>Sorting encoded categorical-column with data purity ratio</a:t>
            </a:r>
            <a:endParaRPr lang="zh-TW" altLang="en-US" sz="2000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C627E54-C7E7-4819-9A46-0B7D5EF529F4}"/>
              </a:ext>
            </a:extLst>
          </p:cNvPr>
          <p:cNvSpPr/>
          <p:nvPr/>
        </p:nvSpPr>
        <p:spPr>
          <a:xfrm>
            <a:off x="4102873" y="3608418"/>
            <a:ext cx="763325" cy="6281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25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-345016" y="1819275"/>
            <a:ext cx="9326033" cy="4886882"/>
            <a:chOff x="5863167" y="1396676"/>
            <a:chExt cx="17707189" cy="92786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49316"/>
            <a:stretch/>
          </p:blipFill>
          <p:spPr>
            <a:xfrm>
              <a:off x="6642100" y="1396676"/>
              <a:ext cx="16928256" cy="4639322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1179"/>
            <a:stretch/>
          </p:blipFill>
          <p:spPr>
            <a:xfrm>
              <a:off x="5863167" y="6035998"/>
              <a:ext cx="16305954" cy="4639322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21" y="4482768"/>
            <a:ext cx="3885879" cy="23752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071" y="1819275"/>
            <a:ext cx="3597157" cy="24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67251"/>
            <a:ext cx="11360598" cy="54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2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151"/>
            <a:ext cx="11984421" cy="57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1" y="1456489"/>
            <a:ext cx="10833100" cy="51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out empty binary column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7692"/>
          <a:stretch/>
        </p:blipFill>
        <p:spPr>
          <a:xfrm>
            <a:off x="6461760" y="2158999"/>
            <a:ext cx="4712112" cy="39302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664" r="4968"/>
          <a:stretch/>
        </p:blipFill>
        <p:spPr>
          <a:xfrm>
            <a:off x="1267459" y="2101850"/>
            <a:ext cx="4453468" cy="398737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87923"/>
              </p:ext>
            </p:extLst>
          </p:nvPr>
        </p:nvGraphicFramePr>
        <p:xfrm>
          <a:off x="1267458" y="6186697"/>
          <a:ext cx="99064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207">
                  <a:extLst>
                    <a:ext uri="{9D8B030D-6E8A-4147-A177-3AD203B41FA5}">
                      <a16:colId xmlns:a16="http://schemas.microsoft.com/office/drawing/2014/main" val="1301081115"/>
                    </a:ext>
                  </a:extLst>
                </a:gridCol>
                <a:gridCol w="4953207">
                  <a:extLst>
                    <a:ext uri="{9D8B030D-6E8A-4147-A177-3AD203B41FA5}">
                      <a16:colId xmlns:a16="http://schemas.microsoft.com/office/drawing/2014/main" val="3735205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81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40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79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56622"/>
              </p:ext>
            </p:extLst>
          </p:nvPr>
        </p:nvGraphicFramePr>
        <p:xfrm>
          <a:off x="335279" y="735202"/>
          <a:ext cx="6238240" cy="580276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26089">
                  <a:extLst>
                    <a:ext uri="{9D8B030D-6E8A-4147-A177-3AD203B41FA5}">
                      <a16:colId xmlns:a16="http://schemas.microsoft.com/office/drawing/2014/main" val="375609355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353155228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224028142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418266949"/>
                    </a:ext>
                  </a:extLst>
                </a:gridCol>
              </a:tblGrid>
              <a:tr h="496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 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Features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4758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125386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11888032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3299444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27471324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9174759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05760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77541564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11585189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c-23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6687300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860841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279499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2138911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877388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874609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3425795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7792903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5637824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a-31, a-32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14292175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a-32, a-33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3659916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a-33, a-34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90632812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a-34, a-35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c-34, c-35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2692043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a-35, a-36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c-35, c-36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7742098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a-36, a-37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c-36, c-37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9429876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a-37, a-38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020002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b-38, b-39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a-38, a-39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c-38, c-39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8167955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a-40, b-39, b-40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a-39, a-40, b-40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c-38, c-39, c-40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114653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b-40, b-41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a-40, a-41, b-41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c-39, c-40, c-41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27113833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a-42, b-41, b-42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a-41, a-42, b-42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c-41, c-42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54355751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b-42, b-43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b-43, c-43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74703955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b-43, b-44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b-44, c-44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c-43, c-44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90125652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a-44, a-45, b-44, b-45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a-43, a-44, a-45, b-45, c-45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8080867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a-45, a-46, b-45, b-46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a-44, a-45, a-46, b-46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c-43, c-44, c-45, c-46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9694818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a-46, a-47, b-46, b-47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b-47, c-47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c-45, c-46, c-47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53520974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a-47, a-48, b-47, b-48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a-48, b-48, c-48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c-45, c-46, c-47, c-48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296697059"/>
                  </a:ext>
                </a:extLst>
              </a:tr>
            </a:tbl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082478"/>
              </p:ext>
            </p:extLst>
          </p:nvPr>
        </p:nvGraphicFramePr>
        <p:xfrm>
          <a:off x="7193280" y="735202"/>
          <a:ext cx="4572000" cy="616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033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Rearrange encoded </a:t>
            </a:r>
            <a:r>
              <a:rPr lang="en-US" altLang="zh-TW" dirty="0" err="1"/>
              <a:t>DataFrame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33"/>
          <a:stretch/>
        </p:blipFill>
        <p:spPr>
          <a:xfrm>
            <a:off x="360576" y="3282438"/>
            <a:ext cx="11470847" cy="3575562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Rebuilt grid-like data</a:t>
            </a:r>
          </a:p>
          <a:p>
            <a:r>
              <a:rPr lang="en-US" dirty="0"/>
              <a:t>Level distance gaps cause by difference in columns sequencing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9" y="2276272"/>
            <a:ext cx="11898171" cy="42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average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9" y="1871722"/>
            <a:ext cx="11539431" cy="41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Drops out </a:t>
            </a:r>
            <a:r>
              <a:rPr lang="en-US" altLang="zh-TW" dirty="0">
                <a:solidFill>
                  <a:srgbClr val="4472C4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Empty columns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if exist in binary data frame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Adding </a:t>
            </a:r>
            <a:r>
              <a:rPr lang="en-US" altLang="zh-TW" dirty="0">
                <a:solidFill>
                  <a:schemeClr val="accent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PCA columns grouping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into comparison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Checks fitness calculation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</a:rPr>
              <a:t> Considering different data generations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 New fitness functions</a:t>
            </a:r>
            <a:endParaRPr lang="en-US" altLang="zh-TW" dirty="0">
              <a:highlight>
                <a:srgbClr val="FFFFFF"/>
              </a:highlight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128832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62660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6747</TotalTime>
  <Words>853</Words>
  <Application>Microsoft Office PowerPoint</Application>
  <PresentationFormat>寬螢幕</PresentationFormat>
  <Paragraphs>281</Paragraphs>
  <Slides>27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PMingLiU</vt:lpstr>
      <vt:lpstr>Arial</vt:lpstr>
      <vt:lpstr>Calibri</vt:lpstr>
      <vt:lpstr>Calibri Light</vt:lpstr>
      <vt:lpstr>Wingdings</vt:lpstr>
      <vt:lpstr>Office 佈景主題</vt:lpstr>
      <vt:lpstr>Weekly Progress</vt:lpstr>
      <vt:lpstr>PowerPoint 簡報</vt:lpstr>
      <vt:lpstr>Slicing out empty binary column</vt:lpstr>
      <vt:lpstr>PowerPoint 簡報</vt:lpstr>
      <vt:lpstr>Rearrange encoded DataFrame </vt:lpstr>
      <vt:lpstr>Classification results</vt:lpstr>
      <vt:lpstr>Classification average</vt:lpstr>
      <vt:lpstr>Weekly Progress</vt:lpstr>
      <vt:lpstr>PowerPoint 簡報</vt:lpstr>
      <vt:lpstr>PowerPoint 簡報</vt:lpstr>
      <vt:lpstr>Structure flowchart</vt:lpstr>
      <vt:lpstr>Rearrange axis range (gird vs. categorical)</vt:lpstr>
      <vt:lpstr>PowerPoint 簡報</vt:lpstr>
      <vt:lpstr> </vt:lpstr>
      <vt:lpstr>Classification comparison</vt:lpstr>
      <vt:lpstr>PowerPoint 簡報</vt:lpstr>
      <vt:lpstr>PowerPoint 簡報</vt:lpstr>
      <vt:lpstr>Weekly Progress - minor fix</vt:lpstr>
      <vt:lpstr>Weekly Progress - new approaches</vt:lpstr>
      <vt:lpstr>PowerPoint 簡報</vt:lpstr>
      <vt:lpstr>PowerPoint 簡報</vt:lpstr>
      <vt:lpstr>Correlation columns grouping</vt:lpstr>
      <vt:lpstr>Rearrange encoded column value</vt:lpstr>
      <vt:lpstr>Rearrange encoded column value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雲皓 楊</cp:lastModifiedBy>
  <cp:revision>215</cp:revision>
  <dcterms:created xsi:type="dcterms:W3CDTF">2022-06-26T16:23:17Z</dcterms:created>
  <dcterms:modified xsi:type="dcterms:W3CDTF">2022-09-20T19:30:56Z</dcterms:modified>
</cp:coreProperties>
</file>